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</p:sldMasterIdLst>
  <p:notesMasterIdLst>
    <p:notesMasterId r:id="rId11"/>
  </p:notesMasterIdLst>
  <p:handoutMasterIdLst>
    <p:handoutMasterId r:id="rId12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5" r:id="rId8"/>
    <p:sldId id="263" r:id="rId9"/>
    <p:sldId id="264" r:id="rId10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DBED569-4797-4DF1-A0F4-6AAB3CD982D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6182" autoAdjust="0"/>
  </p:normalViewPr>
  <p:slideViewPr>
    <p:cSldViewPr showGuides="1">
      <p:cViewPr varScale="1">
        <p:scale>
          <a:sx n="84" d="100"/>
          <a:sy n="84" d="100"/>
        </p:scale>
        <p:origin x="366" y="42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outlineViewPr>
    <p:cViewPr>
      <p:scale>
        <a:sx n="33" d="100"/>
        <a:sy n="33" d="100"/>
      </p:scale>
      <p:origin x="0" y="-2886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1644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en-US">
                <a:solidFill>
                  <a:schemeClr val="tx2"/>
                </a:solidFill>
              </a:rPr>
              <a:t>5/28/2020</a:t>
            </a:fld>
            <a:endParaRPr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t>‹#›</a:t>
            </a:fld>
            <a:endParaRPr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en-US"/>
              <a:pPr/>
              <a:t>5/28/2020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05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04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12190572" cy="6858000"/>
            <a:chOff x="0" y="0"/>
            <a:chExt cx="12190572" cy="6858000"/>
          </a:xfrm>
        </p:grpSpPr>
        <p:sp>
          <p:nvSpPr>
            <p:cNvPr id="13" name="Rectangle 12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0" y="0"/>
              <a:ext cx="4742741" cy="6858000"/>
              <a:chOff x="0" y="0"/>
              <a:chExt cx="4742741" cy="6858000"/>
            </a:xfrm>
          </p:grpSpPr>
          <p:pic>
            <p:nvPicPr>
              <p:cNvPr id="9" name="Picture 8" descr="Stacked books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591594" cy="685800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4605581" y="0"/>
                <a:ext cx="137160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9346" y="1498601"/>
            <a:ext cx="7008574" cy="329882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9346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A09E-12D5-4B1D-B8BB-C300B1DDD423}" type="datetime1">
              <a:rPr lang="en-US" smtClean="0"/>
              <a:t>5/28/2020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012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>
            <a:lvl5pPr>
              <a:defRPr/>
            </a:lvl5pPr>
            <a:lvl6pPr marL="2418976" indent="-285750">
              <a:buFont typeface="Century Gothic" panose="020B0502020202020204" pitchFamily="34" charset="0"/>
              <a:buChar char="–"/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CA53D-4C84-40AA-983E-A1E818A7FEFC}" type="datetime1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1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117309" y="274638"/>
            <a:ext cx="8532178" cy="5897561"/>
          </a:xfrm>
        </p:spPr>
        <p:txBody>
          <a:bodyPr vert="eaVert"/>
          <a:lstStyle>
            <a:lvl5pPr>
              <a:defRPr/>
            </a:lvl5pPr>
            <a:lvl6pPr marL="2418976" indent="-285750">
              <a:buFont typeface="Century Gothic" panose="020B0502020202020204" pitchFamily="34" charset="0"/>
              <a:buChar char="–"/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2FCEE-AE66-4EAB-9C04-97F8A56A6354}" type="datetime1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9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377B-053C-438C-8A98-92C419A6701C}" type="datetime1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35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4" name="Rectangle 3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8818" y="0"/>
              <a:ext cx="4591594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7481252" y="0"/>
              <a:ext cx="13716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solidFill>
                  <a:schemeClr val="tx2"/>
                </a:solidFill>
              </a:endParaRPr>
            </a:p>
          </p:txBody>
        </p:sp>
      </p:grpSp>
      <p:pic>
        <p:nvPicPr>
          <p:cNvPr id="5" name="Picture 4" descr="Stacked book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818" y="0"/>
            <a:ext cx="4591594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37149" y="1498601"/>
            <a:ext cx="7008574" cy="329882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37149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CEF46-0123-4A75-9835-49DC49D53DE2}" type="datetime1">
              <a:rPr lang="en-US" smtClean="0"/>
              <a:t>5/28/2020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82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buFont typeface="Century Gothic" panose="020B0502020202020204" pitchFamily="34" charset="0"/>
              <a:buChar char="–"/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8"/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6378D-18AE-47D1-B10A-42F623B40082}" type="datetime1">
              <a:rPr lang="en-US" smtClean="0"/>
              <a:t>5/28/2020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4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11730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9755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F6AE8-D704-41F6-B16A-5547B5672AC1}" type="datetime1">
              <a:rPr lang="en-US" smtClean="0"/>
              <a:t>5/28/2020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7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B9538-6F63-4C0B-916D-ED3F4E0A1B28}" type="datetime1">
              <a:rPr lang="en-US" smtClean="0"/>
              <a:t>5/28/2020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4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F15BF-7116-4A9E-8022-5A2DC937F971}" type="datetime1">
              <a:rPr lang="en-US" smtClean="0"/>
              <a:t>5/28/2020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0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1701800"/>
            <a:ext cx="3351927" cy="2844800"/>
          </a:xfrm>
        </p:spPr>
        <p:txBody>
          <a:bodyPr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69236" y="482600"/>
            <a:ext cx="6805427" cy="5892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418976" indent="-285750">
              <a:buFont typeface="Century Gothic" panose="020B0502020202020204" pitchFamily="34" charset="0"/>
              <a:buChar char="–"/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5612" y="4648200"/>
            <a:ext cx="3351927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DC91-5A3B-40CE-8C1D-279A8EF6E008}" type="datetime1">
              <a:rPr lang="en-US" smtClean="0"/>
              <a:t>5/28/2020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1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C20A-B94A-4E20-B4B2-88A7825AE904}" type="datetime1">
              <a:rPr lang="en-US" smtClean="0"/>
              <a:t>5/28/2020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7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10" name="Rectangle 9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304721" y="0"/>
              <a:ext cx="11579384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859468AF-EFCF-4AAD-ACF4-3BA83EC4AF4E}" type="datetime1">
              <a:rPr lang="en-US" smtClean="0"/>
              <a:pPr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8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b="0" kern="1200" cap="none" baseline="0">
          <a:solidFill>
            <a:schemeClr val="accent2">
              <a:lumMod val="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Clr>
          <a:schemeClr val="accent6">
            <a:lumMod val="50000"/>
          </a:schemeClr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33226" indent="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None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6pPr>
      <a:lvl7pPr marL="2845622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7pPr>
      <a:lvl8pPr marL="3272267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8pPr>
      <a:lvl9pPr marL="3759862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open?id=1roPJcK8gLyJnljXKPP3sGCuS4O4nfhJm" TargetMode="External"/><Relationship Id="rId2" Type="http://schemas.openxmlformats.org/officeDocument/2006/relationships/hyperlink" Target="https://drive.google.com/open?id=19rPQrWft9XkFziX29YXP0gP9b9hCrko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s://drive.google.com/open?id=1Kmepl9EyXhQJAoNfj3-Q7krqd3MZVYIA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sEBUHdcyMgc" TargetMode="External"/><Relationship Id="rId3" Type="http://schemas.openxmlformats.org/officeDocument/2006/relationships/hyperlink" Target="https://youtu.be/JRfUYSxLJwI" TargetMode="External"/><Relationship Id="rId7" Type="http://schemas.openxmlformats.org/officeDocument/2006/relationships/hyperlink" Target="https://youtu.be/ZpVNcAMdEyU" TargetMode="External"/><Relationship Id="rId2" Type="http://schemas.openxmlformats.org/officeDocument/2006/relationships/hyperlink" Target="https://youtu.be/GpXTYFxZvT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KQA8VAgX7lc" TargetMode="External"/><Relationship Id="rId5" Type="http://schemas.openxmlformats.org/officeDocument/2006/relationships/hyperlink" Target="https://youtu.be/Aky4otkxJvM" TargetMode="External"/><Relationship Id="rId4" Type="http://schemas.openxmlformats.org/officeDocument/2006/relationships/hyperlink" Target="https://youtu.be/mRr3PhkFkjA" TargetMode="External"/><Relationship Id="rId9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idx="1"/>
          </p:nvPr>
        </p:nvSpPr>
        <p:spPr>
          <a:xfrm>
            <a:off x="1117309" y="692696"/>
            <a:ext cx="10157354" cy="5479504"/>
          </a:xfrm>
        </p:spPr>
        <p:txBody>
          <a:bodyPr/>
          <a:lstStyle/>
          <a:p>
            <a:endParaRPr lang="sr-Latn-RS" dirty="0" smtClean="0"/>
          </a:p>
          <a:p>
            <a:pPr marL="0" indent="0">
              <a:buNone/>
            </a:pPr>
            <a:endParaRPr lang="sr-Latn-RS" dirty="0" smtClean="0"/>
          </a:p>
          <a:p>
            <a:pPr marL="0" indent="0">
              <a:buNone/>
            </a:pPr>
            <a:r>
              <a:rPr lang="sr-Cyrl-RS" dirty="0" smtClean="0">
                <a:solidFill>
                  <a:srgbClr val="FF0000"/>
                </a:solidFill>
              </a:rPr>
              <a:t>Ваннаставне  активности</a:t>
            </a:r>
          </a:p>
          <a:p>
            <a:pPr marL="0" indent="0">
              <a:buNone/>
            </a:pPr>
            <a:r>
              <a:rPr lang="sr-Cyrl-RS" dirty="0" smtClean="0">
                <a:solidFill>
                  <a:srgbClr val="002060"/>
                </a:solidFill>
              </a:rPr>
              <a:t>Тема: </a:t>
            </a:r>
          </a:p>
          <a:p>
            <a:pPr marL="0" indent="0">
              <a:buNone/>
            </a:pPr>
            <a:r>
              <a:rPr lang="sr-Cyrl-RS" sz="3200" dirty="0" smtClean="0">
                <a:solidFill>
                  <a:srgbClr val="00B050"/>
                </a:solidFill>
              </a:rPr>
              <a:t>НЕДЕЉНИ  ИЗАЗОВИ</a:t>
            </a:r>
            <a:endParaRPr lang="sr-Latn-RS" sz="32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sr-Cyrl-RS" dirty="0" smtClean="0">
                <a:solidFill>
                  <a:srgbClr val="00B050"/>
                </a:solidFill>
              </a:rPr>
              <a:t>   СПОЈ ЗАБАВЕ И  УЧЕЊА</a:t>
            </a:r>
          </a:p>
          <a:p>
            <a:pPr marL="0" indent="0">
              <a:buNone/>
            </a:pPr>
            <a:endParaRPr lang="sr-Cyrl-RS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sr-Cyrl-RS" dirty="0">
                <a:solidFill>
                  <a:srgbClr val="7030A0"/>
                </a:solidFill>
              </a:rPr>
              <a:t>у</a:t>
            </a:r>
            <a:r>
              <a:rPr lang="sr-Cyrl-RS" dirty="0" smtClean="0">
                <a:solidFill>
                  <a:srgbClr val="7030A0"/>
                </a:solidFill>
              </a:rPr>
              <a:t>читељица: Јелена Манић Ефтимов</a:t>
            </a:r>
            <a:endParaRPr lang="sr-Cyrl-RS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sr-Cyrl-RS" dirty="0" smtClean="0">
                <a:solidFill>
                  <a:srgbClr val="7030A0"/>
                </a:solidFill>
              </a:rPr>
              <a:t>ОШ „ Мирослав Антић“, Ниш, </a:t>
            </a:r>
            <a:r>
              <a:rPr lang="sr-Cyrl-RS" sz="1800" dirty="0" smtClean="0">
                <a:solidFill>
                  <a:srgbClr val="7030A0"/>
                </a:solidFill>
              </a:rPr>
              <a:t>одељење </a:t>
            </a:r>
            <a:r>
              <a:rPr lang="sr-Latn-RS" sz="1800" dirty="0" smtClean="0">
                <a:solidFill>
                  <a:srgbClr val="7030A0"/>
                </a:solidFill>
              </a:rPr>
              <a:t>IV-4</a:t>
            </a:r>
            <a:endParaRPr lang="sr-Latn-RS" dirty="0">
              <a:solidFill>
                <a:srgbClr val="7030A0"/>
              </a:solidFill>
            </a:endParaRP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446" y="1136923"/>
            <a:ext cx="47625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8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17. март 2020. год</a:t>
            </a:r>
            <a:r>
              <a:rPr lang="sr-Cyrl-R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– почетак наставе на даљину.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309" y="1701799"/>
            <a:ext cx="10157354" cy="4891191"/>
          </a:xfrm>
        </p:spPr>
        <p:txBody>
          <a:bodyPr/>
          <a:lstStyle/>
          <a:p>
            <a:r>
              <a:rPr lang="sr-Cyrl-RS" sz="2000" dirty="0" smtClean="0"/>
              <a:t>Настава прелази </a:t>
            </a:r>
            <a:r>
              <a:rPr lang="sr-Cyrl-RS" sz="2000" dirty="0"/>
              <a:t>из учионица на сајтове, вибер групе и </a:t>
            </a:r>
            <a:r>
              <a:rPr lang="sr-Cyrl-RS" sz="2000" dirty="0" smtClean="0"/>
              <a:t>онл</a:t>
            </a:r>
            <a:r>
              <a:rPr lang="sr-Latn-RS" sz="2000" dirty="0" smtClean="0"/>
              <a:t>aj</a:t>
            </a:r>
            <a:r>
              <a:rPr lang="sr-Cyrl-RS" sz="2000" dirty="0" smtClean="0"/>
              <a:t>н </a:t>
            </a:r>
            <a:r>
              <a:rPr lang="sr-Cyrl-RS" sz="2000" dirty="0"/>
              <a:t>учионице. Све то почиње да ствара неизвесност како ћемо даље</a:t>
            </a:r>
            <a:r>
              <a:rPr lang="sr-Cyrl-RS" sz="2000" dirty="0" smtClean="0"/>
              <a:t>. У жељи да олакшам </a:t>
            </a:r>
            <a:r>
              <a:rPr lang="sr-Cyrl-RS" sz="2000" dirty="0"/>
              <a:t>рад својим ученицима, уз помоћ родитеља </a:t>
            </a:r>
            <a:r>
              <a:rPr lang="sr-Cyrl-RS" sz="2000" dirty="0" smtClean="0"/>
              <a:t>једног од ученика, </a:t>
            </a:r>
            <a:r>
              <a:rPr lang="sr-Cyrl-RS" sz="2000" dirty="0"/>
              <a:t>Миодрага Спасића, креирамо одељењски сајт Моја учионица. </a:t>
            </a:r>
            <a:endParaRPr lang="sr-Latn-RS" sz="2000" dirty="0"/>
          </a:p>
          <a:p>
            <a:r>
              <a:rPr lang="sr-Latn-RS" sz="2000" dirty="0"/>
              <a:t>Link </a:t>
            </a:r>
            <a:r>
              <a:rPr lang="sr-Latn-RS" sz="2000" dirty="0" smtClean="0"/>
              <a:t>sajta  </a:t>
            </a:r>
            <a:r>
              <a:rPr lang="sr-Latn-RS" sz="2000" dirty="0"/>
              <a:t>https://moja-ucionica.firebaseapp.com/</a:t>
            </a:r>
          </a:p>
          <a:p>
            <a:r>
              <a:rPr lang="sr-Cyrl-RS" sz="2000" dirty="0"/>
              <a:t>               Прве недеље рада на даљину, 21.3.2020. обележавамо </a:t>
            </a:r>
            <a:r>
              <a:rPr lang="sr-Cyrl-RS" sz="2000" dirty="0">
                <a:solidFill>
                  <a:srgbClr val="00B050"/>
                </a:solidFill>
              </a:rPr>
              <a:t>Светски дан шума </a:t>
            </a:r>
            <a:r>
              <a:rPr lang="sr-Cyrl-RS" sz="2000" dirty="0"/>
              <a:t>литерарним радовима, а 22.3.2020. </a:t>
            </a:r>
            <a:r>
              <a:rPr lang="sr-Cyrl-RS" sz="2000" dirty="0">
                <a:solidFill>
                  <a:srgbClr val="00B050"/>
                </a:solidFill>
              </a:rPr>
              <a:t>Светски дан воде </a:t>
            </a:r>
            <a:r>
              <a:rPr lang="sr-Cyrl-RS" sz="2000" dirty="0"/>
              <a:t>ликовним </a:t>
            </a:r>
            <a:r>
              <a:rPr lang="sr-Cyrl-RS" sz="2000" dirty="0" smtClean="0"/>
              <a:t>радовима</a:t>
            </a:r>
            <a:r>
              <a:rPr lang="sr-Cyrl-RS" sz="2000" dirty="0"/>
              <a:t>.</a:t>
            </a:r>
            <a:endParaRPr lang="en-US" sz="2000" dirty="0"/>
          </a:p>
        </p:txBody>
      </p:sp>
      <p:pic>
        <p:nvPicPr>
          <p:cNvPr id="1026" name="Picture 2" descr="https://lh3.googleusercontent.com/7FlAqWQqrb3V2h_XI1y6oeVYrA8MljfSHWdagpr8b7AnLYOv5W7J3r4LrXAb32n5fRMJknYx0OPfDkqwo9shHBramOIy07F--HitrLj67pcs1x38voAeQchb4dcpqBr2AwXzajwbzr_w5u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8306">
            <a:off x="5673875" y="4567337"/>
            <a:ext cx="1543117" cy="188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7634">
            <a:off x="8138285" y="4520254"/>
            <a:ext cx="2287488" cy="17156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850" y="4844008"/>
            <a:ext cx="2075723" cy="15567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708" y="332656"/>
            <a:ext cx="2269067" cy="136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2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1341883" y="0"/>
            <a:ext cx="9932780" cy="764704"/>
          </a:xfrm>
        </p:spPr>
        <p:txBody>
          <a:bodyPr>
            <a:normAutofit/>
          </a:bodyPr>
          <a:lstStyle/>
          <a:p>
            <a:r>
              <a:rPr lang="sr-Cyrl-RS" dirty="0" smtClean="0"/>
              <a:t>`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309" y="764704"/>
            <a:ext cx="10157354" cy="5407496"/>
          </a:xfrm>
        </p:spPr>
        <p:txBody>
          <a:bodyPr/>
          <a:lstStyle/>
          <a:p>
            <a:r>
              <a:rPr lang="sr-Cyrl-RS" dirty="0"/>
              <a:t> </a:t>
            </a:r>
            <a:r>
              <a:rPr lang="sr-Cyrl-RS" dirty="0" smtClean="0"/>
              <a:t>Из разговора са ученицима, приметила сам да је рад </a:t>
            </a:r>
            <a:r>
              <a:rPr lang="sr-Cyrl-RS" dirty="0"/>
              <a:t>на овим активностима </a:t>
            </a:r>
            <a:r>
              <a:rPr lang="sr-Cyrl-RS" dirty="0" smtClean="0"/>
              <a:t>подстакао </a:t>
            </a:r>
            <a:r>
              <a:rPr lang="sr-Cyrl-RS" dirty="0"/>
              <a:t>радозналост и интересовање за рад, покренуо истраживачки дух, чак и код оних </a:t>
            </a:r>
            <a:r>
              <a:rPr lang="sr-Cyrl-RS" dirty="0" smtClean="0"/>
              <a:t>мање </a:t>
            </a:r>
            <a:r>
              <a:rPr lang="sr-Cyrl-RS" dirty="0"/>
              <a:t>активних ученика. Родитељи су, такође, показали висок степен спремности и воље за сарадњом.</a:t>
            </a:r>
            <a:endParaRPr lang="sr-Latn-RS" dirty="0"/>
          </a:p>
          <a:p>
            <a:r>
              <a:rPr lang="sr-Cyrl-RS" dirty="0"/>
              <a:t> Р</a:t>
            </a:r>
            <a:r>
              <a:rPr lang="sr-Cyrl-RS" dirty="0" smtClean="0"/>
              <a:t>одила  </a:t>
            </a:r>
            <a:r>
              <a:rPr lang="sr-Cyrl-RS" dirty="0"/>
              <a:t>се идеја да слободно време ученика искористим за разне ваннаставне активности у облику забавних и едукативних </a:t>
            </a:r>
            <a:r>
              <a:rPr lang="sr-Cyrl-RS" dirty="0" smtClean="0"/>
              <a:t>игара, које сам назвала  </a:t>
            </a:r>
            <a:r>
              <a:rPr lang="sr-Cyrl-RS" dirty="0">
                <a:solidFill>
                  <a:srgbClr val="FF0000"/>
                </a:solidFill>
              </a:rPr>
              <a:t>НЕДЕЉНИ ИЗАЗОВИ</a:t>
            </a:r>
            <a:r>
              <a:rPr lang="sr-Cyrl-RS" dirty="0"/>
              <a:t>.</a:t>
            </a:r>
            <a:endParaRPr lang="en-US" dirty="0"/>
          </a:p>
        </p:txBody>
      </p:sp>
      <p:pic>
        <p:nvPicPr>
          <p:cNvPr id="2050" name="Picture 2" descr="https://lh3.googleusercontent.com/qG5vF8dvOOBab5US883yEhXeUchTiEajqL2yIfjLPMDH57TVVweS9UWM0smwRtpgCU22S2u3cUiCYa0lRoLIV3G2wrg41o-xF4jn6y5YBt36k30YUsx-2rKT1Qsoe4PWhqhKXVNqIrA5P2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252" y="4077072"/>
            <a:ext cx="2088232" cy="215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89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309" y="476672"/>
            <a:ext cx="10157354" cy="5695528"/>
          </a:xfrm>
        </p:spPr>
        <p:txBody>
          <a:bodyPr>
            <a:normAutofit/>
          </a:bodyPr>
          <a:lstStyle/>
          <a:p>
            <a:endParaRPr lang="sr-Latn-RS" sz="2000" dirty="0" smtClean="0"/>
          </a:p>
          <a:p>
            <a:endParaRPr lang="sr-Latn-RS" sz="2000" dirty="0" smtClean="0"/>
          </a:p>
          <a:p>
            <a:endParaRPr lang="sr-Latn-RS" sz="2000" dirty="0"/>
          </a:p>
          <a:p>
            <a:r>
              <a:rPr lang="sr-Cyrl-RS" sz="2000" dirty="0" smtClean="0"/>
              <a:t> Активност </a:t>
            </a:r>
            <a:r>
              <a:rPr lang="sr-Cyrl-RS" sz="2000" dirty="0"/>
              <a:t>је </a:t>
            </a:r>
            <a:r>
              <a:rPr lang="sr-Cyrl-RS" sz="2000" dirty="0" smtClean="0"/>
              <a:t>осмишљена </a:t>
            </a:r>
            <a:r>
              <a:rPr lang="sr-Cyrl-RS" sz="2000" dirty="0"/>
              <a:t>на следећи начин:</a:t>
            </a:r>
            <a:endParaRPr lang="sr-Latn-RS" sz="2000" dirty="0"/>
          </a:p>
          <a:p>
            <a:r>
              <a:rPr lang="sr-Cyrl-RS" sz="2000" dirty="0"/>
              <a:t>* </a:t>
            </a:r>
            <a:r>
              <a:rPr lang="sr-Cyrl-RS" sz="2000" dirty="0" smtClean="0"/>
              <a:t>У току разговора са ученицима преко </a:t>
            </a:r>
            <a:r>
              <a:rPr lang="sr-Latn-RS" sz="2000" dirty="0" smtClean="0"/>
              <a:t>Zoom</a:t>
            </a:r>
            <a:r>
              <a:rPr lang="sr-Cyrl-RS" sz="2000" dirty="0" smtClean="0"/>
              <a:t> апликације, иницирала сам почетак недељног изазова. </a:t>
            </a:r>
            <a:endParaRPr lang="sr-Latn-RS" sz="2000" dirty="0"/>
          </a:p>
          <a:p>
            <a:r>
              <a:rPr lang="sr-Cyrl-RS" sz="2000" dirty="0"/>
              <a:t>* Ученици су  предлагали теме за изазове и кроз разговор долазили до најбоље теме за ту недељу. Н</a:t>
            </a:r>
            <a:r>
              <a:rPr lang="sr-Cyrl-RS" sz="2000" dirty="0" smtClean="0"/>
              <a:t>а </a:t>
            </a:r>
            <a:r>
              <a:rPr lang="sr-Cyrl-RS" sz="2000" dirty="0"/>
              <a:t>овај </a:t>
            </a:r>
            <a:r>
              <a:rPr lang="sr-Cyrl-RS" sz="2000" dirty="0" smtClean="0"/>
              <a:t>начин, унапређивали су </a:t>
            </a:r>
            <a:r>
              <a:rPr lang="sr-Cyrl-RS" sz="2000" dirty="0"/>
              <a:t>вештине сарадње, комуникације, доношења одлука, развијали критичко мишљење и јачали самопоуздање.</a:t>
            </a:r>
            <a:endParaRPr lang="sr-Latn-RS" sz="2000" dirty="0"/>
          </a:p>
          <a:p>
            <a:r>
              <a:rPr lang="sr-Cyrl-RS" sz="2000" dirty="0"/>
              <a:t>* Сваки изазов имао је временски оквир реализације (наш је био 6 дана</a:t>
            </a:r>
            <a:r>
              <a:rPr lang="sr-Cyrl-RS" sz="2000" dirty="0" smtClean="0"/>
              <a:t>). </a:t>
            </a:r>
            <a:r>
              <a:rPr lang="sr-Cyrl-RS" sz="2000" dirty="0"/>
              <a:t>Тиме сам желела да код ученика развијем поштовање договорених рокова и добре организације свог слободног времена.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12" y="476672"/>
            <a:ext cx="2160240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9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1844" y="764704"/>
            <a:ext cx="10153128" cy="5976664"/>
          </a:xfrm>
        </p:spPr>
        <p:txBody>
          <a:bodyPr>
            <a:normAutofit/>
          </a:bodyPr>
          <a:lstStyle/>
          <a:p>
            <a:r>
              <a:rPr lang="sr-Cyrl-RS" sz="1900" dirty="0"/>
              <a:t>*Одмах по избору теме, постављали смо на сајт учионице обавештење о: теми недељног изазова, року за слање радова и свим потребним информацијама и објашњењима везаним за сам рад</a:t>
            </a:r>
            <a:r>
              <a:rPr lang="sr-Cyrl-RS" sz="1900" dirty="0" smtClean="0"/>
              <a:t>. Погледајте нека од тих обавештења:</a:t>
            </a:r>
          </a:p>
          <a:p>
            <a:r>
              <a:rPr lang="sr-Latn-RS" sz="1600" dirty="0">
                <a:hlinkClick r:id="rId2"/>
              </a:rPr>
              <a:t>https://</a:t>
            </a:r>
            <a:r>
              <a:rPr lang="sr-Latn-RS" sz="1600" dirty="0" smtClean="0">
                <a:hlinkClick r:id="rId2"/>
              </a:rPr>
              <a:t>drive.google.com/open?id=19rPQrWft9XkFziX29YXP0gP9b9hCrkoT</a:t>
            </a:r>
            <a:endParaRPr lang="sr-Cyrl-RS" sz="1600" dirty="0" smtClean="0"/>
          </a:p>
          <a:p>
            <a:r>
              <a:rPr lang="sr-Latn-RS" sz="1600" dirty="0">
                <a:hlinkClick r:id="rId3"/>
              </a:rPr>
              <a:t>https://</a:t>
            </a:r>
            <a:r>
              <a:rPr lang="sr-Latn-RS" sz="1600" dirty="0" smtClean="0">
                <a:hlinkClick r:id="rId3"/>
              </a:rPr>
              <a:t>drive.google.com/open?id=1roPJcK8gLyJnljXKPP3sGCuS4O4nfhJm</a:t>
            </a:r>
            <a:endParaRPr lang="sr-Cyrl-RS" sz="1600" dirty="0" smtClean="0"/>
          </a:p>
          <a:p>
            <a:r>
              <a:rPr lang="sr-Latn-RS" sz="1600" dirty="0">
                <a:hlinkClick r:id="rId4"/>
              </a:rPr>
              <a:t>https://</a:t>
            </a:r>
            <a:r>
              <a:rPr lang="sr-Latn-RS" sz="1600" dirty="0" smtClean="0">
                <a:hlinkClick r:id="rId4"/>
              </a:rPr>
              <a:t>drive.google.com/open?id=1Kmepl9EyXhQJAoNfj3-Q7krqd3MZVYIA</a:t>
            </a:r>
            <a:endParaRPr lang="sr-Latn-RS" sz="1600" dirty="0"/>
          </a:p>
          <a:p>
            <a:r>
              <a:rPr lang="sr-Cyrl-RS" sz="1900" dirty="0"/>
              <a:t>*Ученици су имали теме из различитих области: некада је требало урадити практичан рад, некада истраживачки задатак, а некада испричати добар виц.</a:t>
            </a:r>
            <a:endParaRPr lang="sr-Latn-RS" sz="1900" dirty="0"/>
          </a:p>
          <a:p>
            <a:r>
              <a:rPr lang="sr-Cyrl-RS" sz="1900" dirty="0"/>
              <a:t>Кроз игру и забаву, </a:t>
            </a:r>
            <a:r>
              <a:rPr lang="sr-Cyrl-RS" sz="1900" dirty="0" smtClean="0"/>
              <a:t>ученици </a:t>
            </a:r>
            <a:r>
              <a:rPr lang="sr-Cyrl-RS" sz="1900" dirty="0"/>
              <a:t>су унапређивали информатичке и језичке компетенције, креативност, истраживачки дух, међупредметне компетенције.</a:t>
            </a:r>
            <a:endParaRPr lang="sr-Latn-RS" sz="1900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40" y="1772816"/>
            <a:ext cx="1440160" cy="17890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860" y="4235035"/>
            <a:ext cx="1228463" cy="183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9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804" y="620688"/>
            <a:ext cx="10225136" cy="5544616"/>
          </a:xfrm>
        </p:spPr>
        <p:txBody>
          <a:bodyPr>
            <a:normAutofit/>
          </a:bodyPr>
          <a:lstStyle/>
          <a:p>
            <a:r>
              <a:rPr lang="sr-Cyrl-RS" sz="2000" dirty="0"/>
              <a:t>*Радове су слали на </a:t>
            </a:r>
            <a:r>
              <a:rPr lang="sr-Cyrl-RS" sz="2000" dirty="0" smtClean="0"/>
              <a:t>м</a:t>
            </a:r>
            <a:r>
              <a:rPr lang="sr-Latn-RS" sz="2000" dirty="0" smtClean="0"/>
              <a:t>ej</a:t>
            </a:r>
            <a:r>
              <a:rPr lang="sr-Cyrl-RS" sz="2000" dirty="0" smtClean="0"/>
              <a:t>л </a:t>
            </a:r>
            <a:r>
              <a:rPr lang="sr-Cyrl-RS" sz="2000" dirty="0"/>
              <a:t>сајта или преко вибера у облику текста, аудио снимка или фотографије рада у зависности од теме. Честа је била комбинација текста и аудио снимка. О свим детаљима смо се договарали преко вибер групе или </a:t>
            </a:r>
            <a:r>
              <a:rPr lang="sr-Latn-RS" sz="2000" dirty="0"/>
              <a:t>Zoom</a:t>
            </a:r>
            <a:r>
              <a:rPr lang="sr-Cyrl-RS" sz="2000" dirty="0"/>
              <a:t>-а.</a:t>
            </a:r>
            <a:endParaRPr lang="sr-Latn-RS" sz="2000" dirty="0"/>
          </a:p>
          <a:p>
            <a:r>
              <a:rPr lang="sr-Cyrl-RS" sz="2000" dirty="0"/>
              <a:t>* По истеку рока за слање, сређивала сам и припремала материјал за гласање.</a:t>
            </a:r>
            <a:endParaRPr lang="sr-Latn-RS" sz="2000" dirty="0"/>
          </a:p>
          <a:p>
            <a:r>
              <a:rPr lang="sr-Latn-RS" sz="2000" dirty="0"/>
              <a:t>* </a:t>
            </a:r>
            <a:r>
              <a:rPr lang="sr-Cyrl-RS" sz="2000" dirty="0"/>
              <a:t>Имена ученика нису била истакнута, како би се обезбедило што објективније гласање</a:t>
            </a:r>
            <a:r>
              <a:rPr lang="sr-Cyrl-RS" sz="2000" dirty="0" smtClean="0"/>
              <a:t>.</a:t>
            </a:r>
            <a:endParaRPr lang="sr-Latn-RS" sz="2000" dirty="0"/>
          </a:p>
          <a:p>
            <a:r>
              <a:rPr lang="sr-Cyrl-RS" sz="2000" dirty="0" smtClean="0"/>
              <a:t>* </a:t>
            </a:r>
            <a:r>
              <a:rPr lang="sr-Cyrl-RS" sz="2000" dirty="0"/>
              <a:t>Гласање се вршило преко </a:t>
            </a:r>
            <a:r>
              <a:rPr lang="sr-Latn-RS" sz="2000" dirty="0" smtClean="0"/>
              <a:t>Google form </a:t>
            </a:r>
            <a:r>
              <a:rPr lang="sr-Cyrl-RS" sz="2000" dirty="0" smtClean="0"/>
              <a:t>у </a:t>
            </a:r>
            <a:r>
              <a:rPr lang="sr-Cyrl-RS" sz="2000" dirty="0"/>
              <a:t>одређеном временском периоду </a:t>
            </a:r>
            <a:r>
              <a:rPr lang="sr-Cyrl-RS" sz="2000" dirty="0" smtClean="0"/>
              <a:t>у договору са ученицима.</a:t>
            </a:r>
            <a:endParaRPr lang="sr-Latn-RS" sz="2000" dirty="0"/>
          </a:p>
          <a:p>
            <a:r>
              <a:rPr lang="sr-Cyrl-RS" sz="2000" dirty="0" smtClean="0"/>
              <a:t>Пример:</a:t>
            </a:r>
            <a:r>
              <a:rPr lang="sr-Latn-RS" sz="2000" dirty="0" smtClean="0"/>
              <a:t> </a:t>
            </a:r>
          </a:p>
          <a:p>
            <a:r>
              <a:rPr lang="sr-Latn-RS" sz="2000" dirty="0"/>
              <a:t>https://forms.gle/mQxGAZnzqy4DvCEE8</a:t>
            </a:r>
            <a:endParaRPr lang="sr-Latn-RS" sz="2000" dirty="0" smtClean="0"/>
          </a:p>
          <a:p>
            <a:endParaRPr lang="sr-Latn-R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524" y="4337956"/>
            <a:ext cx="2376264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812" y="692696"/>
            <a:ext cx="10157354" cy="6165304"/>
          </a:xfrm>
        </p:spPr>
        <p:txBody>
          <a:bodyPr/>
          <a:lstStyle/>
          <a:p>
            <a:r>
              <a:rPr lang="sr-Cyrl-RS" sz="2000" dirty="0" smtClean="0"/>
              <a:t>*</a:t>
            </a:r>
            <a:r>
              <a:rPr lang="sr-Latn-RS" sz="2000" dirty="0"/>
              <a:t>O</a:t>
            </a:r>
            <a:r>
              <a:rPr lang="sr-Cyrl-RS" sz="2000" dirty="0" smtClean="0"/>
              <a:t>ба </a:t>
            </a:r>
            <a:r>
              <a:rPr lang="sr-Cyrl-RS" sz="2000" dirty="0"/>
              <a:t>родитеља и ученик (учесник</a:t>
            </a:r>
            <a:r>
              <a:rPr lang="sr-Cyrl-RS" sz="2000" dirty="0" smtClean="0"/>
              <a:t>) могли су </a:t>
            </a:r>
            <a:r>
              <a:rPr lang="sr-Cyrl-RS" sz="2000" dirty="0"/>
              <a:t>да </a:t>
            </a:r>
            <a:r>
              <a:rPr lang="sr-Cyrl-RS" sz="2000" dirty="0" smtClean="0"/>
              <a:t>доделе </a:t>
            </a:r>
            <a:r>
              <a:rPr lang="sr-Cyrl-RS" sz="2000" dirty="0"/>
              <a:t>по 1 глас раду који </a:t>
            </a:r>
            <a:r>
              <a:rPr lang="sr-Cyrl-RS" sz="2000" dirty="0" smtClean="0"/>
              <a:t>им </a:t>
            </a:r>
            <a:r>
              <a:rPr lang="sr-Cyrl-RS" sz="2000" dirty="0"/>
              <a:t>се највише допао.</a:t>
            </a:r>
            <a:endParaRPr lang="sr-Latn-RS" sz="2000" dirty="0"/>
          </a:p>
          <a:p>
            <a:r>
              <a:rPr lang="sr-Cyrl-RS" sz="2000" dirty="0"/>
              <a:t> На овај начин су обједињени сви учесници у наставном процесу: </a:t>
            </a:r>
            <a:r>
              <a:rPr lang="sr-Cyrl-RS" sz="2000" dirty="0" smtClean="0"/>
              <a:t>наставник </a:t>
            </a:r>
            <a:r>
              <a:rPr lang="sr-Cyrl-RS" sz="2000" dirty="0"/>
              <a:t>– ученик –родитељ</a:t>
            </a:r>
            <a:r>
              <a:rPr lang="sr-Cyrl-RS" sz="2000" dirty="0" smtClean="0"/>
              <a:t>.</a:t>
            </a:r>
            <a:endParaRPr lang="sr-Latn-RS" sz="2000" dirty="0" smtClean="0"/>
          </a:p>
          <a:p>
            <a:endParaRPr lang="sr-Latn-RS" dirty="0"/>
          </a:p>
          <a:p>
            <a:endParaRPr lang="sr-Latn-RS" dirty="0" smtClean="0"/>
          </a:p>
          <a:p>
            <a:endParaRPr lang="sr-Latn-RS" dirty="0"/>
          </a:p>
          <a:p>
            <a:r>
              <a:rPr lang="sr-Cyrl-RS" dirty="0"/>
              <a:t>*</a:t>
            </a:r>
            <a:r>
              <a:rPr lang="sr-Cyrl-RS" sz="2000" dirty="0"/>
              <a:t>По истеку времена за гласање, </a:t>
            </a:r>
            <a:r>
              <a:rPr lang="sr-Cyrl-RS" sz="2000" dirty="0" smtClean="0"/>
              <a:t>гласове сам сумирала и проглашавала победника. Име победника је било истакнуто на сајту учионице.</a:t>
            </a:r>
            <a:endParaRPr lang="sr-Latn-RS" sz="2000" dirty="0"/>
          </a:p>
          <a:p>
            <a:r>
              <a:rPr lang="sr-Cyrl-RS" sz="2000" dirty="0"/>
              <a:t>*Победник недељног изазова задаје следећи недељни изазов уз </a:t>
            </a:r>
            <a:r>
              <a:rPr lang="sr-Cyrl-RS" sz="2000" dirty="0" smtClean="0"/>
              <a:t>онл</a:t>
            </a:r>
            <a:r>
              <a:rPr lang="sr-Latn-RS" sz="2000" dirty="0" smtClean="0"/>
              <a:t>a</a:t>
            </a:r>
            <a:r>
              <a:rPr lang="sr-Cyrl-RS" sz="2000" dirty="0" smtClean="0"/>
              <a:t>јн </a:t>
            </a:r>
            <a:r>
              <a:rPr lang="sr-Cyrl-RS" sz="2000" dirty="0"/>
              <a:t>консултовање са осталим </a:t>
            </a:r>
            <a:r>
              <a:rPr lang="sr-Cyrl-RS" sz="2000" dirty="0" smtClean="0"/>
              <a:t>ученицима</a:t>
            </a:r>
            <a:r>
              <a:rPr lang="sr-Latn-RS" sz="2000" dirty="0" smtClean="0"/>
              <a:t>.</a:t>
            </a:r>
            <a:endParaRPr lang="sr-Latn-RS" sz="2000" dirty="0"/>
          </a:p>
          <a:p>
            <a:endParaRPr lang="sr-Latn-R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572" y="1872208"/>
            <a:ext cx="2204864" cy="22768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152" y="2276872"/>
            <a:ext cx="2950040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0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1844" y="692696"/>
            <a:ext cx="10157354" cy="5190480"/>
          </a:xfrm>
        </p:spPr>
        <p:txBody>
          <a:bodyPr>
            <a:normAutofit lnSpcReduction="10000"/>
          </a:bodyPr>
          <a:lstStyle/>
          <a:p>
            <a:r>
              <a:rPr lang="sr-Cyrl-RS" sz="1800" dirty="0" smtClean="0"/>
              <a:t>Сваки </a:t>
            </a:r>
            <a:r>
              <a:rPr lang="sr-Cyrl-RS" sz="1800" dirty="0"/>
              <a:t>недељни </a:t>
            </a:r>
            <a:r>
              <a:rPr lang="sr-Cyrl-RS" sz="1800" dirty="0" smtClean="0"/>
              <a:t>изазов представљен је кроз </a:t>
            </a:r>
            <a:r>
              <a:rPr lang="sr-Cyrl-RS" sz="1800" dirty="0"/>
              <a:t>видео презентацију.</a:t>
            </a:r>
          </a:p>
          <a:p>
            <a:r>
              <a:rPr lang="sr-Cyrl-RS" sz="1800" dirty="0" smtClean="0"/>
              <a:t>Линкови:</a:t>
            </a:r>
            <a:endParaRPr lang="sr-Latn-RS" sz="1800" dirty="0" smtClean="0"/>
          </a:p>
          <a:p>
            <a:r>
              <a:rPr lang="sr-Cyrl-RS" sz="1800" dirty="0" smtClean="0"/>
              <a:t>Ђурђевдански венчић- </a:t>
            </a:r>
            <a:r>
              <a:rPr lang="en-US" sz="1800" dirty="0">
                <a:hlinkClick r:id="rId2"/>
              </a:rPr>
              <a:t>https://</a:t>
            </a:r>
            <a:r>
              <a:rPr lang="en-US" sz="1800" dirty="0" smtClean="0">
                <a:hlinkClick r:id="rId2"/>
              </a:rPr>
              <a:t>youtu.be/GpXTYFxZvTk</a:t>
            </a:r>
            <a:endParaRPr lang="sr-Cyrl-RS" sz="1800" dirty="0" smtClean="0"/>
          </a:p>
          <a:p>
            <a:r>
              <a:rPr lang="sr-Cyrl-RS" sz="1800" dirty="0" smtClean="0"/>
              <a:t>Најбоља туристичка дестинација у Србији </a:t>
            </a:r>
            <a:r>
              <a:rPr lang="en-US" sz="1800" dirty="0">
                <a:hlinkClick r:id="rId3"/>
              </a:rPr>
              <a:t>https://</a:t>
            </a:r>
            <a:r>
              <a:rPr lang="en-US" sz="1800" dirty="0" smtClean="0">
                <a:hlinkClick r:id="rId3"/>
              </a:rPr>
              <a:t>youtu.be/JRfUYSxLJwI</a:t>
            </a:r>
            <a:endParaRPr lang="sr-Cyrl-RS" sz="1800" dirty="0" smtClean="0"/>
          </a:p>
          <a:p>
            <a:r>
              <a:rPr lang="sr-Cyrl-RS" sz="1800" dirty="0" smtClean="0"/>
              <a:t>Најбољи виц - </a:t>
            </a:r>
            <a:r>
              <a:rPr lang="sr-Latn-RS" sz="1800" dirty="0">
                <a:hlinkClick r:id="rId4"/>
              </a:rPr>
              <a:t>https://youtu.be/mRr3PhkFkjA</a:t>
            </a:r>
            <a:endParaRPr lang="sr-Latn-RS" sz="1800" dirty="0"/>
          </a:p>
          <a:p>
            <a:r>
              <a:rPr lang="sr-Cyrl-RS" sz="1800" dirty="0" smtClean="0"/>
              <a:t>Ускрс у природи - </a:t>
            </a:r>
            <a:r>
              <a:rPr lang="sr-Cyrl-RS" sz="1800" dirty="0" smtClean="0">
                <a:hlinkClick r:id="rId5"/>
              </a:rPr>
              <a:t> </a:t>
            </a:r>
            <a:r>
              <a:rPr lang="sr-Latn-RS" sz="1800" dirty="0">
                <a:hlinkClick r:id="rId5"/>
              </a:rPr>
              <a:t>https://</a:t>
            </a:r>
            <a:r>
              <a:rPr lang="sr-Latn-RS" sz="1800" dirty="0" smtClean="0">
                <a:hlinkClick r:id="rId5"/>
              </a:rPr>
              <a:t>youtu.be/Aky4otkxJvM</a:t>
            </a:r>
            <a:endParaRPr lang="sr-Cyrl-RS" sz="1800" dirty="0" smtClean="0"/>
          </a:p>
          <a:p>
            <a:r>
              <a:rPr lang="sr-Cyrl-RS" sz="1800" dirty="0" smtClean="0"/>
              <a:t>Животиње од воћа - </a:t>
            </a:r>
            <a:r>
              <a:rPr lang="sr-Latn-RS" sz="1800" dirty="0">
                <a:hlinkClick r:id="rId6"/>
              </a:rPr>
              <a:t>https://</a:t>
            </a:r>
            <a:r>
              <a:rPr lang="sr-Latn-RS" sz="1800" dirty="0" smtClean="0">
                <a:hlinkClick r:id="rId6"/>
              </a:rPr>
              <a:t>youtu.be/KQA8VAgX7lc</a:t>
            </a:r>
            <a:endParaRPr lang="sr-Cyrl-RS" sz="1800" dirty="0" smtClean="0"/>
          </a:p>
          <a:p>
            <a:r>
              <a:rPr lang="sr-Cyrl-RS" sz="1800" dirty="0" smtClean="0"/>
              <a:t>Најбољи колач - </a:t>
            </a:r>
            <a:r>
              <a:rPr lang="sr-Latn-RS" sz="1800" dirty="0">
                <a:hlinkClick r:id="rId7"/>
              </a:rPr>
              <a:t>https://youtu.be/ZpVNcAMdEyU</a:t>
            </a:r>
            <a:endParaRPr lang="sr-Cyrl-RS" sz="1800" dirty="0"/>
          </a:p>
          <a:p>
            <a:r>
              <a:rPr lang="sr-Cyrl-RS" sz="1800" dirty="0" smtClean="0"/>
              <a:t>Корона - </a:t>
            </a:r>
            <a:r>
              <a:rPr lang="sr-Latn-RS" sz="1800" dirty="0">
                <a:hlinkClick r:id="rId8"/>
              </a:rPr>
              <a:t>https://</a:t>
            </a:r>
            <a:r>
              <a:rPr lang="sr-Latn-RS" sz="1800" dirty="0" smtClean="0">
                <a:hlinkClick r:id="rId8"/>
              </a:rPr>
              <a:t>youtu.be/sEBUHdcyMgc</a:t>
            </a:r>
            <a:endParaRPr lang="sr-Cyrl-RS" sz="1800" dirty="0" smtClean="0"/>
          </a:p>
          <a:p>
            <a:endParaRPr lang="sr-Latn-RS" sz="1800" dirty="0"/>
          </a:p>
          <a:p>
            <a:pPr marL="0" indent="0">
              <a:buNone/>
            </a:pPr>
            <a:r>
              <a:rPr lang="sr-Cyrl-RS" sz="1800" dirty="0" smtClean="0">
                <a:hlinkClick r:id="rId5"/>
              </a:rPr>
              <a:t> </a:t>
            </a:r>
          </a:p>
          <a:p>
            <a:endParaRPr lang="sr-Latn-RS" sz="180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925" y="2852936"/>
            <a:ext cx="3695273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2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3852" y="692696"/>
            <a:ext cx="10157354" cy="5944108"/>
          </a:xfrm>
        </p:spPr>
        <p:txBody>
          <a:bodyPr/>
          <a:lstStyle/>
          <a:p>
            <a:r>
              <a:rPr lang="sr-Cyrl-RS" dirty="0"/>
              <a:t>Деца су кроз овај пројекат развијала информатичке, логичке, језичке, моторичке вештине и своју креативност, повезивала садржаје које уче са актуелним проблемима и примењивала их у пракси.</a:t>
            </a:r>
            <a:endParaRPr lang="sr-Latn-RS" dirty="0"/>
          </a:p>
          <a:p>
            <a:r>
              <a:rPr lang="sr-Cyrl-RS" dirty="0"/>
              <a:t>Пошто су знања овим путем  резултат самосталног труда, рада и сопственог искуства, она су трајнија и дубља, што представља мој примарни циљ при стварању овог пројекта.</a:t>
            </a:r>
            <a:endParaRPr lang="sr-Latn-R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60" y="3861048"/>
            <a:ext cx="5760640" cy="225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9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lass open house pre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Classroom open house presentation.potx" id="{AB7D8AB0-4323-4322-AB21-8CB398DB9E96}" vid="{5BFEA1FF-C39F-48A2-B239-4B55565FC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Classroom open house presentation</Template>
  <TotalTime>548</TotalTime>
  <Words>681</Words>
  <Application>Microsoft Office PowerPoint</Application>
  <PresentationFormat>Custom</PresentationFormat>
  <Paragraphs>57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Century Gothic</vt:lpstr>
      <vt:lpstr>Times New Roman</vt:lpstr>
      <vt:lpstr>Class open house presentation</vt:lpstr>
      <vt:lpstr>PowerPoint Presentation</vt:lpstr>
      <vt:lpstr>17. март 2020. год. – почетак наставе на даљину. </vt:lpstr>
      <vt:lpstr>`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Ваннаставне активности Тема: Недељни изазови</dc:title>
  <dc:creator>Aleksa</dc:creator>
  <cp:lastModifiedBy>Aleksa</cp:lastModifiedBy>
  <cp:revision>50</cp:revision>
  <dcterms:created xsi:type="dcterms:W3CDTF">2020-05-11T20:02:12Z</dcterms:created>
  <dcterms:modified xsi:type="dcterms:W3CDTF">2020-05-28T21:07:16Z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74062800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